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94" r:id="rId3"/>
    <p:sldId id="296" r:id="rId4"/>
    <p:sldId id="297" r:id="rId5"/>
    <p:sldId id="289" r:id="rId6"/>
    <p:sldId id="298" r:id="rId7"/>
    <p:sldId id="299" r:id="rId8"/>
    <p:sldId id="300" r:id="rId9"/>
    <p:sldId id="301" r:id="rId10"/>
    <p:sldId id="302" r:id="rId11"/>
    <p:sldId id="304" r:id="rId12"/>
    <p:sldId id="306" r:id="rId13"/>
    <p:sldId id="305" r:id="rId14"/>
    <p:sldId id="307" r:id="rId15"/>
    <p:sldId id="308" r:id="rId16"/>
    <p:sldId id="309" r:id="rId17"/>
    <p:sldId id="312" r:id="rId18"/>
    <p:sldId id="310" r:id="rId19"/>
  </p:sldIdLst>
  <p:sldSz cx="9144000" cy="6858000" type="screen4x3"/>
  <p:notesSz cx="6877050" cy="1000125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53685;&#54633;%20&#47928;&#49436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xVal>
            <c:numRef>
              <c:f>Sheet1!$A$1:$A$6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</c:numCache>
            </c:numRef>
          </c:xVal>
          <c:yVal>
            <c:numRef>
              <c:f>Sheet1!$B$1:$B$6</c:f>
              <c:numCache>
                <c:formatCode>General</c:formatCode>
                <c:ptCount val="6"/>
                <c:pt idx="0">
                  <c:v>56.08</c:v>
                </c:pt>
                <c:pt idx="1">
                  <c:v>27.94</c:v>
                </c:pt>
                <c:pt idx="2">
                  <c:v>14.06</c:v>
                </c:pt>
                <c:pt idx="3">
                  <c:v>8</c:v>
                </c:pt>
                <c:pt idx="4">
                  <c:v>4.0199999999999996</c:v>
                </c:pt>
                <c:pt idx="5">
                  <c:v>5.0199999999999996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575104"/>
        <c:axId val="56576640"/>
      </c:scatterChart>
      <c:valAx>
        <c:axId val="56575104"/>
        <c:scaling>
          <c:logBase val="2"/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6576640"/>
        <c:crosses val="autoZero"/>
        <c:crossBetween val="midCat"/>
      </c:valAx>
      <c:valAx>
        <c:axId val="56576640"/>
        <c:scaling>
          <c:logBase val="10"/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6575104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9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9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0055" cy="500063"/>
          </a:xfrm>
          <a:prstGeom prst="rect">
            <a:avLst/>
          </a:prstGeom>
        </p:spPr>
        <p:txBody>
          <a:bodyPr vert="horz" lIns="92400" tIns="46200" rIns="92400" bIns="4620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95405" y="1"/>
            <a:ext cx="2980055" cy="500063"/>
          </a:xfrm>
          <a:prstGeom prst="rect">
            <a:avLst/>
          </a:prstGeom>
        </p:spPr>
        <p:txBody>
          <a:bodyPr vert="horz" lIns="92400" tIns="46200" rIns="92400" bIns="46200" rtlCol="0"/>
          <a:lstStyle>
            <a:lvl1pPr algn="r">
              <a:defRPr sz="1200"/>
            </a:lvl1pPr>
          </a:lstStyle>
          <a:p>
            <a:fld id="{5750D2CF-5CA6-4FDB-B44B-425187B1D66E}" type="datetimeFigureOut">
              <a:rPr lang="ko-KR" altLang="en-US" smtClean="0"/>
              <a:pPr/>
              <a:t>2011-06-25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0625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00" tIns="46200" rIns="92400" bIns="4620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7705" y="4750596"/>
            <a:ext cx="5501640" cy="4500563"/>
          </a:xfrm>
          <a:prstGeom prst="rect">
            <a:avLst/>
          </a:prstGeom>
        </p:spPr>
        <p:txBody>
          <a:bodyPr vert="horz" lIns="92400" tIns="46200" rIns="92400" bIns="4620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99453"/>
            <a:ext cx="2980055" cy="500063"/>
          </a:xfrm>
          <a:prstGeom prst="rect">
            <a:avLst/>
          </a:prstGeom>
        </p:spPr>
        <p:txBody>
          <a:bodyPr vert="horz" lIns="92400" tIns="46200" rIns="92400" bIns="4620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95405" y="9499453"/>
            <a:ext cx="2980055" cy="500063"/>
          </a:xfrm>
          <a:prstGeom prst="rect">
            <a:avLst/>
          </a:prstGeom>
        </p:spPr>
        <p:txBody>
          <a:bodyPr vert="horz" lIns="92400" tIns="46200" rIns="92400" bIns="46200" rtlCol="0" anchor="b"/>
          <a:lstStyle>
            <a:lvl1pPr algn="r">
              <a:defRPr sz="1200"/>
            </a:lvl1pPr>
          </a:lstStyle>
          <a:p>
            <a:fld id="{EB6B66F1-E89F-45D0-88F7-8D71CBF0437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1192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B66F1-E89F-45D0-88F7-8D71CBF0437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BA59F897-8EA3-4708-8008-F66DD1AB78B9}" type="datetimeFigureOut">
              <a:rPr lang="ko-KR" altLang="en-US" smtClean="0"/>
              <a:pPr/>
              <a:t>2011-06-25</a:t>
            </a:fld>
            <a:endParaRPr lang="ko-KR" alt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49CCB45B-75AC-4F31-B137-306A848C53AA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직사각형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직사각형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직사각형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F897-8EA3-4708-8008-F66DD1AB78B9}" type="datetimeFigureOut">
              <a:rPr lang="ko-KR" altLang="en-US" smtClean="0"/>
              <a:pPr/>
              <a:t>2011-06-25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CB45B-75AC-4F31-B137-306A848C53A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F897-8EA3-4708-8008-F66DD1AB78B9}" type="datetimeFigureOut">
              <a:rPr lang="ko-KR" altLang="en-US" smtClean="0"/>
              <a:pPr/>
              <a:t>2011-06-25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CB45B-75AC-4F31-B137-306A848C53AA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선 연결선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이등변 삼각형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선 연결선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F897-8EA3-4708-8008-F66DD1AB78B9}" type="datetimeFigureOut">
              <a:rPr lang="ko-KR" altLang="en-US" smtClean="0"/>
              <a:pPr/>
              <a:t>2011-06-25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CB45B-75AC-4F31-B137-306A848C53AA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BA59F897-8EA3-4708-8008-F66DD1AB78B9}" type="datetimeFigureOut">
              <a:rPr lang="ko-KR" altLang="en-US" smtClean="0"/>
              <a:pPr/>
              <a:t>2011-06-25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49CCB45B-75AC-4F31-B137-306A848C53AA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F897-8EA3-4708-8008-F66DD1AB78B9}" type="datetimeFigureOut">
              <a:rPr lang="ko-KR" altLang="en-US" smtClean="0"/>
              <a:pPr/>
              <a:t>2011-06-25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CB45B-75AC-4F31-B137-306A848C53AA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F897-8EA3-4708-8008-F66DD1AB78B9}" type="datetimeFigureOut">
              <a:rPr lang="ko-KR" altLang="en-US" smtClean="0"/>
              <a:pPr/>
              <a:t>2011-06-25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CB45B-75AC-4F31-B137-306A848C53AA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F897-8EA3-4708-8008-F66DD1AB78B9}" type="datetimeFigureOut">
              <a:rPr lang="ko-KR" altLang="en-US" smtClean="0"/>
              <a:pPr/>
              <a:t>2011-06-25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CB45B-75AC-4F31-B137-306A848C53AA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이등변 삼각형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F897-8EA3-4708-8008-F66DD1AB78B9}" type="datetimeFigureOut">
              <a:rPr lang="ko-KR" altLang="en-US" smtClean="0"/>
              <a:pPr/>
              <a:t>2011-06-25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CB45B-75AC-4F31-B137-306A848C53AA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직선 연결선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이등변 삼각형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F897-8EA3-4708-8008-F66DD1AB78B9}" type="datetimeFigureOut">
              <a:rPr lang="ko-KR" altLang="en-US" smtClean="0"/>
              <a:pPr/>
              <a:t>2011-06-25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CB45B-75AC-4F31-B137-306A848C53AA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직선 연결선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이등변 삼각형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내용 개체 틀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F897-8EA3-4708-8008-F66DD1AB78B9}" type="datetimeFigureOut">
              <a:rPr lang="ko-KR" altLang="en-US" smtClean="0"/>
              <a:pPr/>
              <a:t>2011-06-25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CB45B-75AC-4F31-B137-306A848C53AA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이등변 삼각형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A59F897-8EA3-4708-8008-F66DD1AB78B9}" type="datetimeFigureOut">
              <a:rPr lang="ko-KR" altLang="en-US" smtClean="0"/>
              <a:pPr/>
              <a:t>2011-06-25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9CCB45B-75AC-4F31-B137-306A848C53AA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8" name="직선 연결선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직선 연결선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이등변 삼각형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1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1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1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1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1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1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1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1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1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2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Parallel Computing School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Team Project – Network Centrality</a:t>
            </a:r>
            <a:endParaRPr lang="ko-KR" altLang="en-US" b="1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5</a:t>
            </a:r>
            <a:r>
              <a:rPr lang="ko-KR" altLang="en-US" dirty="0" smtClean="0"/>
              <a:t>팀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안병선 팀장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천현명</a:t>
            </a:r>
            <a:r>
              <a:rPr lang="ko-KR" altLang="en-US" dirty="0" smtClean="0"/>
              <a:t> 발표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외 </a:t>
            </a:r>
            <a:r>
              <a:rPr lang="en-US" altLang="ko-KR" dirty="0" smtClean="0"/>
              <a:t>5</a:t>
            </a:r>
            <a:r>
              <a:rPr lang="ko-KR" altLang="en-US" dirty="0" smtClean="0"/>
              <a:t>명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Approximation</a:t>
            </a:r>
            <a:endParaRPr lang="ko-KR" altLang="en-US" dirty="0"/>
          </a:p>
        </p:txBody>
      </p:sp>
      <p:graphicFrame>
        <p:nvGraphicFramePr>
          <p:cNvPr id="14" name="개체 13"/>
          <p:cNvGraphicFramePr>
            <a:graphicFrameLocks noChangeAspect="1"/>
          </p:cNvGraphicFramePr>
          <p:nvPr/>
        </p:nvGraphicFramePr>
        <p:xfrm>
          <a:off x="539552" y="1412776"/>
          <a:ext cx="4981575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2" name="수식" r:id="rId3" imgW="1854000" imgH="355320" progId="Equation.3">
                  <p:embed/>
                </p:oleObj>
              </mc:Choice>
              <mc:Fallback>
                <p:oleObj name="수식" r:id="rId3" imgW="1854000" imgH="3553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412776"/>
                        <a:ext cx="4981575" cy="954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671958"/>
              </p:ext>
            </p:extLst>
          </p:nvPr>
        </p:nvGraphicFramePr>
        <p:xfrm>
          <a:off x="2437886" y="2708920"/>
          <a:ext cx="3954462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3" name="수식" r:id="rId5" imgW="1473120" imgH="914400" progId="Equation.3">
                  <p:embed/>
                </p:oleObj>
              </mc:Choice>
              <mc:Fallback>
                <p:oleObj name="수식" r:id="rId5" imgW="1473120" imgH="914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7886" y="2708920"/>
                        <a:ext cx="3954462" cy="245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직사각형 5"/>
          <p:cNvSpPr/>
          <p:nvPr/>
        </p:nvSpPr>
        <p:spPr>
          <a:xfrm>
            <a:off x="5822262" y="2924944"/>
            <a:ext cx="432048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Approximation</a:t>
            </a:r>
            <a:endParaRPr lang="ko-KR" altLang="en-US" dirty="0"/>
          </a:p>
        </p:txBody>
      </p:sp>
      <p:graphicFrame>
        <p:nvGraphicFramePr>
          <p:cNvPr id="14" name="개체 13"/>
          <p:cNvGraphicFramePr>
            <a:graphicFrameLocks noChangeAspect="1"/>
          </p:cNvGraphicFramePr>
          <p:nvPr/>
        </p:nvGraphicFramePr>
        <p:xfrm>
          <a:off x="539552" y="1412776"/>
          <a:ext cx="4981575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0" name="수식" r:id="rId3" imgW="1854000" imgH="355320" progId="Equation.3">
                  <p:embed/>
                </p:oleObj>
              </mc:Choice>
              <mc:Fallback>
                <p:oleObj name="수식" r:id="rId3" imgW="1854000" imgH="3553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412776"/>
                        <a:ext cx="4981575" cy="954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269622"/>
              </p:ext>
            </p:extLst>
          </p:nvPr>
        </p:nvGraphicFramePr>
        <p:xfrm>
          <a:off x="2437886" y="2702917"/>
          <a:ext cx="3954462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1" name="수식" r:id="rId5" imgW="1473120" imgH="914400" progId="Equation.3">
                  <p:embed/>
                </p:oleObj>
              </mc:Choice>
              <mc:Fallback>
                <p:oleObj name="수식" r:id="rId5" imgW="1473120" imgH="914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7886" y="2702917"/>
                        <a:ext cx="3954462" cy="245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직사각형 5"/>
          <p:cNvSpPr/>
          <p:nvPr/>
        </p:nvSpPr>
        <p:spPr>
          <a:xfrm>
            <a:off x="5822262" y="2918941"/>
            <a:ext cx="432048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" name="직선 화살표 연결선 7"/>
          <p:cNvCxnSpPr/>
          <p:nvPr/>
        </p:nvCxnSpPr>
        <p:spPr>
          <a:xfrm rot="10800000">
            <a:off x="5390214" y="3134965"/>
            <a:ext cx="288032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Approximation</a:t>
            </a:r>
            <a:endParaRPr lang="ko-KR" altLang="en-US" dirty="0"/>
          </a:p>
        </p:txBody>
      </p:sp>
      <p:graphicFrame>
        <p:nvGraphicFramePr>
          <p:cNvPr id="14" name="개체 13"/>
          <p:cNvGraphicFramePr>
            <a:graphicFrameLocks noChangeAspect="1"/>
          </p:cNvGraphicFramePr>
          <p:nvPr/>
        </p:nvGraphicFramePr>
        <p:xfrm>
          <a:off x="539552" y="1412776"/>
          <a:ext cx="4981575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8" name="수식" r:id="rId3" imgW="1854000" imgH="355320" progId="Equation.3">
                  <p:embed/>
                </p:oleObj>
              </mc:Choice>
              <mc:Fallback>
                <p:oleObj name="수식" r:id="rId3" imgW="1854000" imgH="3553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412776"/>
                        <a:ext cx="4981575" cy="954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792883"/>
              </p:ext>
            </p:extLst>
          </p:nvPr>
        </p:nvGraphicFramePr>
        <p:xfrm>
          <a:off x="2451075" y="2708920"/>
          <a:ext cx="3921125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9" name="수식" r:id="rId5" imgW="1460160" imgH="914400" progId="Equation.3">
                  <p:embed/>
                </p:oleObj>
              </mc:Choice>
              <mc:Fallback>
                <p:oleObj name="수식" r:id="rId5" imgW="1460160" imgH="914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075" y="2708920"/>
                        <a:ext cx="3921125" cy="245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직사각형 5"/>
          <p:cNvSpPr/>
          <p:nvPr/>
        </p:nvSpPr>
        <p:spPr>
          <a:xfrm>
            <a:off x="4827339" y="2924944"/>
            <a:ext cx="432048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5835451" y="2924944"/>
            <a:ext cx="432048" cy="194421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8" name="직선 화살표 연결선 7"/>
          <p:cNvCxnSpPr/>
          <p:nvPr/>
        </p:nvCxnSpPr>
        <p:spPr>
          <a:xfrm rot="10800000">
            <a:off x="5364088" y="3134965"/>
            <a:ext cx="288032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Approximation</a:t>
            </a:r>
            <a:endParaRPr lang="ko-KR" altLang="en-US" dirty="0"/>
          </a:p>
        </p:txBody>
      </p:sp>
      <p:graphicFrame>
        <p:nvGraphicFramePr>
          <p:cNvPr id="14" name="개체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716026"/>
              </p:ext>
            </p:extLst>
          </p:nvPr>
        </p:nvGraphicFramePr>
        <p:xfrm>
          <a:off x="539750" y="1412875"/>
          <a:ext cx="4981575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4" name="수식" r:id="rId3" imgW="1854000" imgH="355320" progId="Equation.3">
                  <p:embed/>
                </p:oleObj>
              </mc:Choice>
              <mc:Fallback>
                <p:oleObj name="수식" r:id="rId3" imgW="1854000" imgH="3553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412875"/>
                        <a:ext cx="4981575" cy="954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9" name="Object 5"/>
          <p:cNvGraphicFramePr>
            <a:graphicFrameLocks noChangeAspect="1"/>
          </p:cNvGraphicFramePr>
          <p:nvPr/>
        </p:nvGraphicFramePr>
        <p:xfrm>
          <a:off x="2451075" y="2708920"/>
          <a:ext cx="3921125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5" name="수식" r:id="rId5" imgW="1460160" imgH="914400" progId="Equation.3">
                  <p:embed/>
                </p:oleObj>
              </mc:Choice>
              <mc:Fallback>
                <p:oleObj name="수식" r:id="rId5" imgW="1460160" imgH="914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075" y="2708920"/>
                        <a:ext cx="3921125" cy="245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직사각형 6"/>
          <p:cNvSpPr/>
          <p:nvPr/>
        </p:nvSpPr>
        <p:spPr>
          <a:xfrm>
            <a:off x="4860032" y="2924944"/>
            <a:ext cx="432048" cy="194421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804248" y="3212976"/>
            <a:ext cx="1728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000" dirty="0" smtClean="0"/>
              <a:t>…</a:t>
            </a:r>
            <a:endParaRPr lang="ko-KR" altLang="en-US" sz="6000" dirty="0"/>
          </a:p>
        </p:txBody>
      </p:sp>
      <p:sp>
        <p:nvSpPr>
          <p:cNvPr id="9" name="직사각형 8"/>
          <p:cNvSpPr/>
          <p:nvPr/>
        </p:nvSpPr>
        <p:spPr>
          <a:xfrm>
            <a:off x="5796136" y="2924944"/>
            <a:ext cx="432048" cy="194421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0" name="직선 화살표 연결선 9"/>
          <p:cNvCxnSpPr/>
          <p:nvPr/>
        </p:nvCxnSpPr>
        <p:spPr>
          <a:xfrm rot="10800000">
            <a:off x="5364088" y="3134965"/>
            <a:ext cx="288032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Approximation</a:t>
            </a:r>
            <a:endParaRPr lang="ko-KR" altLang="en-US" dirty="0"/>
          </a:p>
        </p:txBody>
      </p:sp>
      <p:graphicFrame>
        <p:nvGraphicFramePr>
          <p:cNvPr id="14" name="개체 13"/>
          <p:cNvGraphicFramePr>
            <a:graphicFrameLocks noChangeAspect="1"/>
          </p:cNvGraphicFramePr>
          <p:nvPr/>
        </p:nvGraphicFramePr>
        <p:xfrm>
          <a:off x="539552" y="1412776"/>
          <a:ext cx="4981575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42" name="수식" r:id="rId3" imgW="1854000" imgH="355320" progId="Equation.3">
                  <p:embed/>
                </p:oleObj>
              </mc:Choice>
              <mc:Fallback>
                <p:oleObj name="수식" r:id="rId3" imgW="1854000" imgH="3553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412776"/>
                        <a:ext cx="4981575" cy="954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9" name="Object 5"/>
          <p:cNvGraphicFramePr>
            <a:graphicFrameLocks noChangeAspect="1"/>
          </p:cNvGraphicFramePr>
          <p:nvPr/>
        </p:nvGraphicFramePr>
        <p:xfrm>
          <a:off x="2451075" y="2708920"/>
          <a:ext cx="3921125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43" name="수식" r:id="rId5" imgW="1460160" imgH="914400" progId="Equation.3">
                  <p:embed/>
                </p:oleObj>
              </mc:Choice>
              <mc:Fallback>
                <p:oleObj name="수식" r:id="rId5" imgW="1460160" imgH="914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075" y="2708920"/>
                        <a:ext cx="3921125" cy="245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직사각형 9"/>
          <p:cNvSpPr/>
          <p:nvPr/>
        </p:nvSpPr>
        <p:spPr>
          <a:xfrm>
            <a:off x="5822262" y="2924944"/>
            <a:ext cx="432048" cy="3600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2" name="직선 화살표 연결선 11"/>
          <p:cNvCxnSpPr/>
          <p:nvPr/>
        </p:nvCxnSpPr>
        <p:spPr>
          <a:xfrm>
            <a:off x="6084168" y="3068960"/>
            <a:ext cx="864096" cy="1588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Parallel Computing</a:t>
            </a:r>
            <a:endParaRPr lang="ko-KR" altLang="en-US" dirty="0"/>
          </a:p>
        </p:txBody>
      </p:sp>
      <p:graphicFrame>
        <p:nvGraphicFramePr>
          <p:cNvPr id="88069" name="Object 5"/>
          <p:cNvGraphicFramePr>
            <a:graphicFrameLocks noChangeAspect="1"/>
          </p:cNvGraphicFramePr>
          <p:nvPr/>
        </p:nvGraphicFramePr>
        <p:xfrm>
          <a:off x="981661" y="1700808"/>
          <a:ext cx="6902707" cy="4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3" name="수식" r:id="rId3" imgW="1460160" imgH="914400" progId="Equation.3">
                  <p:embed/>
                </p:oleObj>
              </mc:Choice>
              <mc:Fallback>
                <p:oleObj name="수식" r:id="rId3" imgW="1460160" imgH="914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1661" y="1700808"/>
                        <a:ext cx="6902707" cy="43204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직선 연결선 7"/>
          <p:cNvCxnSpPr/>
          <p:nvPr/>
        </p:nvCxnSpPr>
        <p:spPr>
          <a:xfrm>
            <a:off x="5220072" y="3068960"/>
            <a:ext cx="6480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/>
          <p:cNvCxnSpPr/>
          <p:nvPr/>
        </p:nvCxnSpPr>
        <p:spPr>
          <a:xfrm>
            <a:off x="5220072" y="4005064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5220072" y="501317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5220072" y="4005064"/>
            <a:ext cx="6480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>
            <a:off x="5220072" y="5013176"/>
            <a:ext cx="6480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220072" y="227687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rank1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220072" y="328498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rank2</a:t>
            </a:r>
            <a:endParaRPr lang="ko-KR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364088" y="428380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…</a:t>
            </a:r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220072" y="5219908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r</a:t>
            </a:r>
            <a:r>
              <a:rPr lang="en-US" altLang="ko-KR" dirty="0" smtClean="0"/>
              <a:t>ank</a:t>
            </a:r>
          </a:p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ko-KR" altLang="en-US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6948264" y="3068960"/>
            <a:ext cx="6480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/>
        </p:nvCxnSpPr>
        <p:spPr>
          <a:xfrm>
            <a:off x="6948264" y="4005064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>
            <a:off x="6948264" y="501317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6948264" y="4005064"/>
            <a:ext cx="6480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6948264" y="5013176"/>
            <a:ext cx="6480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948264" y="227687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rank1</a:t>
            </a:r>
            <a:endParaRPr lang="ko-KR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948264" y="328498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rank2</a:t>
            </a:r>
            <a:endParaRPr lang="ko-KR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092280" y="428380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…</a:t>
            </a:r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6948264" y="5219908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r</a:t>
            </a:r>
            <a:r>
              <a:rPr lang="en-US" altLang="ko-KR" dirty="0" smtClean="0"/>
              <a:t>ank</a:t>
            </a:r>
          </a:p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ko-KR" altLang="en-US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Parallel Computing</a:t>
            </a:r>
            <a:endParaRPr lang="ko-KR" altLang="en-US" dirty="0"/>
          </a:p>
        </p:txBody>
      </p:sp>
      <p:graphicFrame>
        <p:nvGraphicFramePr>
          <p:cNvPr id="88069" name="Object 5"/>
          <p:cNvGraphicFramePr>
            <a:graphicFrameLocks noChangeAspect="1"/>
          </p:cNvGraphicFramePr>
          <p:nvPr/>
        </p:nvGraphicFramePr>
        <p:xfrm>
          <a:off x="251520" y="1628800"/>
          <a:ext cx="6902707" cy="4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90" name="수식" r:id="rId3" imgW="1460160" imgH="914400" progId="Equation.3">
                  <p:embed/>
                </p:oleObj>
              </mc:Choice>
              <mc:Fallback>
                <p:oleObj name="수식" r:id="rId3" imgW="1460160" imgH="9144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628800"/>
                        <a:ext cx="6902707" cy="43204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직선 연결선 19"/>
          <p:cNvCxnSpPr/>
          <p:nvPr/>
        </p:nvCxnSpPr>
        <p:spPr>
          <a:xfrm>
            <a:off x="6218123" y="2996952"/>
            <a:ext cx="6480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/>
        </p:nvCxnSpPr>
        <p:spPr>
          <a:xfrm>
            <a:off x="6218123" y="393305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>
            <a:off x="6218123" y="4941168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6218123" y="3933056"/>
            <a:ext cx="6480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6218123" y="4941168"/>
            <a:ext cx="6480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218123" y="220486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rank1</a:t>
            </a:r>
            <a:endParaRPr lang="ko-KR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218123" y="321297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rank2</a:t>
            </a:r>
            <a:endParaRPr lang="ko-KR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6362139" y="421179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…</a:t>
            </a:r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6218123" y="5147900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r</a:t>
            </a:r>
            <a:r>
              <a:rPr lang="en-US" altLang="ko-KR" dirty="0" smtClean="0"/>
              <a:t>ank</a:t>
            </a:r>
          </a:p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ko-KR" altLang="en-US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9" name="직선 화살표 연결선 48"/>
          <p:cNvCxnSpPr/>
          <p:nvPr/>
        </p:nvCxnSpPr>
        <p:spPr>
          <a:xfrm>
            <a:off x="7308304" y="3717032"/>
            <a:ext cx="576064" cy="1588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948264" y="3923764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err="1" smtClean="0"/>
              <a:t>MPI_Gatherv</a:t>
            </a:r>
            <a:endParaRPr lang="ko-KR" altLang="en-US" sz="14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6948264" y="4355812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err="1" smtClean="0"/>
              <a:t>MPI_Reduce</a:t>
            </a:r>
            <a:endParaRPr lang="ko-KR" altLang="en-US" sz="1400" b="1" dirty="0"/>
          </a:p>
        </p:txBody>
      </p:sp>
      <p:graphicFrame>
        <p:nvGraphicFramePr>
          <p:cNvPr id="97283" name="Object 3"/>
          <p:cNvGraphicFramePr>
            <a:graphicFrameLocks noChangeAspect="1"/>
          </p:cNvGraphicFramePr>
          <p:nvPr/>
        </p:nvGraphicFramePr>
        <p:xfrm>
          <a:off x="8028384" y="1700808"/>
          <a:ext cx="1158929" cy="4176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91" name="수식" r:id="rId5" imgW="253800" imgH="914400" progId="Equation.3">
                  <p:embed/>
                </p:oleObj>
              </mc:Choice>
              <mc:Fallback>
                <p:oleObj name="수식" r:id="rId5" imgW="253800" imgH="914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8384" y="1700808"/>
                        <a:ext cx="1158929" cy="41764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직사각형 28"/>
          <p:cNvSpPr/>
          <p:nvPr/>
        </p:nvSpPr>
        <p:spPr>
          <a:xfrm>
            <a:off x="8316416" y="1988840"/>
            <a:ext cx="576064" cy="35283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Accuracy</a:t>
            </a:r>
            <a:endParaRPr lang="ko-KR" altLang="en-US" dirty="0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349200"/>
            <a:ext cx="4078185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직사각형 5"/>
          <p:cNvSpPr/>
          <p:nvPr/>
        </p:nvSpPr>
        <p:spPr>
          <a:xfrm>
            <a:off x="845841" y="1897668"/>
            <a:ext cx="307808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</a:t>
            </a:r>
            <a:r>
              <a:rPr lang="en-US" altLang="ko-KR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teration 1024</a:t>
            </a:r>
            <a:endParaRPr lang="en-US" altLang="ko-KR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983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348880"/>
            <a:ext cx="4078185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직사각형 7"/>
          <p:cNvSpPr/>
          <p:nvPr/>
        </p:nvSpPr>
        <p:spPr>
          <a:xfrm>
            <a:off x="5220073" y="1897668"/>
            <a:ext cx="307808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</a:t>
            </a:r>
            <a:r>
              <a:rPr lang="en-US" altLang="ko-KR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teration 2048</a:t>
            </a:r>
            <a:endParaRPr lang="en-US" altLang="ko-KR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Speed</a:t>
            </a:r>
            <a:endParaRPr lang="ko-KR" altLang="en-US" dirty="0"/>
          </a:p>
        </p:txBody>
      </p:sp>
      <p:graphicFrame>
        <p:nvGraphicFramePr>
          <p:cNvPr id="4" name="차트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9295372"/>
              </p:ext>
            </p:extLst>
          </p:nvPr>
        </p:nvGraphicFramePr>
        <p:xfrm>
          <a:off x="1691680" y="1628800"/>
          <a:ext cx="5832648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79912" y="544522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number of cores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 rot="10800000">
            <a:off x="1230014" y="2780928"/>
            <a:ext cx="461665" cy="11521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ko-KR" dirty="0"/>
              <a:t>t</a:t>
            </a:r>
            <a:r>
              <a:rPr lang="en-US" altLang="ko-KR" dirty="0" smtClean="0"/>
              <a:t>ime(sec)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Network</a:t>
            </a:r>
            <a:endParaRPr lang="ko-KR" altLang="en-US" dirty="0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940646" cy="3823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내용 개체 틀 2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114800" cy="4937760"/>
          </a:xfrm>
        </p:spPr>
        <p:txBody>
          <a:bodyPr/>
          <a:lstStyle/>
          <a:p>
            <a:endParaRPr lang="en-US" altLang="ko-KR" dirty="0" smtClean="0"/>
          </a:p>
          <a:p>
            <a:r>
              <a:rPr lang="en-US" altLang="ko-KR" dirty="0" smtClean="0"/>
              <a:t>WWW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Social network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Transportation network 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Collaboration network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Network</a:t>
            </a:r>
            <a:endParaRPr lang="ko-KR" altLang="en-US" dirty="0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940646" cy="3823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내용 개체 틀 2"/>
          <p:cNvSpPr>
            <a:spLocks noGrp="1"/>
          </p:cNvSpPr>
          <p:nvPr>
            <p:ph sz="quarter" idx="1"/>
          </p:nvPr>
        </p:nvSpPr>
        <p:spPr>
          <a:xfrm>
            <a:off x="4572000" y="1227544"/>
            <a:ext cx="4114800" cy="4937760"/>
          </a:xfrm>
        </p:spPr>
        <p:txBody>
          <a:bodyPr/>
          <a:lstStyle/>
          <a:p>
            <a:endParaRPr lang="en-US" altLang="ko-KR" dirty="0" smtClean="0"/>
          </a:p>
          <a:p>
            <a:r>
              <a:rPr lang="en-US" altLang="ko-KR" dirty="0" smtClean="0"/>
              <a:t>WWW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Social network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Transportation network 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Collaboration network</a:t>
            </a:r>
            <a:endParaRPr lang="ko-KR" altLang="en-US" dirty="0"/>
          </a:p>
        </p:txBody>
      </p:sp>
      <p:sp>
        <p:nvSpPr>
          <p:cNvPr id="6" name="타원 5"/>
          <p:cNvSpPr/>
          <p:nvPr/>
        </p:nvSpPr>
        <p:spPr>
          <a:xfrm>
            <a:off x="2051720" y="3068960"/>
            <a:ext cx="1008112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Random Walk Centrality (RWC)</a:t>
            </a:r>
            <a:endParaRPr lang="ko-KR" altLang="en-US" dirty="0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346" y="1484784"/>
            <a:ext cx="3940646" cy="3823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직선 화살표 연결선 8"/>
          <p:cNvCxnSpPr/>
          <p:nvPr/>
        </p:nvCxnSpPr>
        <p:spPr>
          <a:xfrm rot="16200000" flipH="1">
            <a:off x="1763688" y="2636912"/>
            <a:ext cx="792088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03648" y="1484784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mean first-passage time</a:t>
            </a:r>
            <a:endParaRPr lang="ko-KR" altLang="en-US" dirty="0"/>
          </a:p>
        </p:txBody>
      </p:sp>
      <p:graphicFrame>
        <p:nvGraphicFramePr>
          <p:cNvPr id="84995" name="Object 3"/>
          <p:cNvGraphicFramePr>
            <a:graphicFrameLocks noChangeAspect="1"/>
          </p:cNvGraphicFramePr>
          <p:nvPr/>
        </p:nvGraphicFramePr>
        <p:xfrm>
          <a:off x="4860032" y="1484784"/>
          <a:ext cx="3001963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9" name="수식" r:id="rId4" imgW="1117440" imgH="444240" progId="Equation.3">
                  <p:embed/>
                </p:oleObj>
              </mc:Choice>
              <mc:Fallback>
                <p:oleObj name="수식" r:id="rId4" imgW="1117440" imgH="4442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1484784"/>
                        <a:ext cx="3001963" cy="1193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0"/>
            <a:ext cx="360000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</a:t>
            </a:r>
            <a:endParaRPr lang="ko-KR" alt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628800"/>
            <a:ext cx="360000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Random Walk Centrality (RWC)</a:t>
            </a:r>
            <a:endParaRPr lang="ko-KR" altLang="en-US" dirty="0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346" y="1484784"/>
            <a:ext cx="3940646" cy="3823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직선 화살표 연결선 8"/>
          <p:cNvCxnSpPr/>
          <p:nvPr/>
        </p:nvCxnSpPr>
        <p:spPr>
          <a:xfrm rot="16200000" flipH="1">
            <a:off x="1763688" y="2636912"/>
            <a:ext cx="792088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14" name="개체 13"/>
          <p:cNvGraphicFramePr>
            <a:graphicFrameLocks noChangeAspect="1"/>
          </p:cNvGraphicFramePr>
          <p:nvPr/>
        </p:nvGraphicFramePr>
        <p:xfrm>
          <a:off x="4860032" y="1556792"/>
          <a:ext cx="3888432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6" name="수식" r:id="rId4" imgW="1447560" imgH="241200" progId="Equation.3">
                  <p:embed/>
                </p:oleObj>
              </mc:Choice>
              <mc:Fallback>
                <p:oleObj name="수식" r:id="rId4" imgW="1447560" imgH="241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1556792"/>
                        <a:ext cx="3888432" cy="6480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19" name="Object 3"/>
          <p:cNvGraphicFramePr>
            <a:graphicFrameLocks noChangeAspect="1"/>
          </p:cNvGraphicFramePr>
          <p:nvPr/>
        </p:nvGraphicFramePr>
        <p:xfrm>
          <a:off x="4905350" y="2924944"/>
          <a:ext cx="1466850" cy="115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7" name="수식" r:id="rId6" imgW="545760" imgH="431640" progId="Equation.3">
                  <p:embed/>
                </p:oleObj>
              </mc:Choice>
              <mc:Fallback>
                <p:oleObj name="수식" r:id="rId6" imgW="54576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5350" y="2924944"/>
                        <a:ext cx="1466850" cy="1158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사각형 설명선 9"/>
          <p:cNvSpPr/>
          <p:nvPr/>
        </p:nvSpPr>
        <p:spPr>
          <a:xfrm>
            <a:off x="5580112" y="1628800"/>
            <a:ext cx="2448272" cy="576064"/>
          </a:xfrm>
          <a:prstGeom prst="wedgeRectCallout">
            <a:avLst>
              <a:gd name="adj1" fmla="val -9940"/>
              <a:gd name="adj2" fmla="val 9292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Random Walk Centrality (RWC)</a:t>
            </a:r>
            <a:endParaRPr lang="ko-KR" altLang="en-US" dirty="0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346" y="1484784"/>
            <a:ext cx="3940646" cy="3823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직선 화살표 연결선 8"/>
          <p:cNvCxnSpPr/>
          <p:nvPr/>
        </p:nvCxnSpPr>
        <p:spPr>
          <a:xfrm rot="16200000" flipH="1">
            <a:off x="1763688" y="2636912"/>
            <a:ext cx="792088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14" name="개체 13"/>
          <p:cNvGraphicFramePr>
            <a:graphicFrameLocks noChangeAspect="1"/>
          </p:cNvGraphicFramePr>
          <p:nvPr/>
        </p:nvGraphicFramePr>
        <p:xfrm>
          <a:off x="4860032" y="1556792"/>
          <a:ext cx="3888432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4" name="수식" r:id="rId4" imgW="1447560" imgH="241200" progId="Equation.3">
                  <p:embed/>
                </p:oleObj>
              </mc:Choice>
              <mc:Fallback>
                <p:oleObj name="수식" r:id="rId4" imgW="1447560" imgH="241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1556792"/>
                        <a:ext cx="3888432" cy="6480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19" name="Object 3"/>
          <p:cNvGraphicFramePr>
            <a:graphicFrameLocks noChangeAspect="1"/>
          </p:cNvGraphicFramePr>
          <p:nvPr/>
        </p:nvGraphicFramePr>
        <p:xfrm>
          <a:off x="4905350" y="2924944"/>
          <a:ext cx="1466850" cy="115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5" name="수식" r:id="rId6" imgW="545760" imgH="431640" progId="Equation.3">
                  <p:embed/>
                </p:oleObj>
              </mc:Choice>
              <mc:Fallback>
                <p:oleObj name="수식" r:id="rId6" imgW="54576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5350" y="2924944"/>
                        <a:ext cx="1466850" cy="1158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4" name="Object 4"/>
          <p:cNvGraphicFramePr>
            <a:graphicFrameLocks noChangeAspect="1"/>
          </p:cNvGraphicFramePr>
          <p:nvPr/>
        </p:nvGraphicFramePr>
        <p:xfrm>
          <a:off x="6444208" y="2348880"/>
          <a:ext cx="9207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6" name="수식" r:id="rId8" imgW="342720" imgH="203040" progId="Equation.3">
                  <p:embed/>
                </p:oleObj>
              </mc:Choice>
              <mc:Fallback>
                <p:oleObj name="수식" r:id="rId8" imgW="34272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2348880"/>
                        <a:ext cx="920750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Approximation</a:t>
            </a:r>
            <a:endParaRPr lang="ko-KR" altLang="en-US" dirty="0"/>
          </a:p>
        </p:txBody>
      </p:sp>
      <p:graphicFrame>
        <p:nvGraphicFramePr>
          <p:cNvPr id="14" name="개체 13"/>
          <p:cNvGraphicFramePr>
            <a:graphicFrameLocks noChangeAspect="1"/>
          </p:cNvGraphicFramePr>
          <p:nvPr/>
        </p:nvGraphicFramePr>
        <p:xfrm>
          <a:off x="539552" y="1412776"/>
          <a:ext cx="4981575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0" name="수식" r:id="rId3" imgW="1854000" imgH="355320" progId="Equation.3">
                  <p:embed/>
                </p:oleObj>
              </mc:Choice>
              <mc:Fallback>
                <p:oleObj name="수식" r:id="rId3" imgW="1854000" imgH="3553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412776"/>
                        <a:ext cx="4981575" cy="954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사각형 설명선 4"/>
          <p:cNvSpPr/>
          <p:nvPr/>
        </p:nvSpPr>
        <p:spPr>
          <a:xfrm>
            <a:off x="3707904" y="1484784"/>
            <a:ext cx="432048" cy="648072"/>
          </a:xfrm>
          <a:prstGeom prst="wedgeRectCallout">
            <a:avLst>
              <a:gd name="adj1" fmla="val -22597"/>
              <a:gd name="adj2" fmla="val 81313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Approximation</a:t>
            </a:r>
            <a:endParaRPr lang="ko-KR" altLang="en-US" dirty="0"/>
          </a:p>
        </p:txBody>
      </p:sp>
      <p:graphicFrame>
        <p:nvGraphicFramePr>
          <p:cNvPr id="14" name="개체 13"/>
          <p:cNvGraphicFramePr>
            <a:graphicFrameLocks noChangeAspect="1"/>
          </p:cNvGraphicFramePr>
          <p:nvPr/>
        </p:nvGraphicFramePr>
        <p:xfrm>
          <a:off x="539552" y="1412776"/>
          <a:ext cx="4981575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8" name="수식" r:id="rId3" imgW="1854000" imgH="355320" progId="Equation.3">
                  <p:embed/>
                </p:oleObj>
              </mc:Choice>
              <mc:Fallback>
                <p:oleObj name="수식" r:id="rId3" imgW="1854000" imgH="3553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412776"/>
                        <a:ext cx="4981575" cy="954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9" name="Object 5"/>
          <p:cNvGraphicFramePr>
            <a:graphicFrameLocks noChangeAspect="1"/>
          </p:cNvGraphicFramePr>
          <p:nvPr/>
        </p:nvGraphicFramePr>
        <p:xfrm>
          <a:off x="626715" y="2492896"/>
          <a:ext cx="6105525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9" name="수식" r:id="rId5" imgW="2273040" imgH="914400" progId="Equation.3">
                  <p:embed/>
                </p:oleObj>
              </mc:Choice>
              <mc:Fallback>
                <p:oleObj name="수식" r:id="rId5" imgW="2273040" imgH="914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715" y="2492896"/>
                        <a:ext cx="6105525" cy="245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원본">
  <a:themeElements>
    <a:clrScheme name="원본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원본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원본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2124</TotalTime>
  <Words>94</Words>
  <Application>Microsoft Office PowerPoint</Application>
  <PresentationFormat>화면 슬라이드 쇼(4:3)</PresentationFormat>
  <Paragraphs>59</Paragraphs>
  <Slides>18</Slides>
  <Notes>1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18</vt:i4>
      </vt:variant>
    </vt:vector>
  </HeadingPairs>
  <TitlesOfParts>
    <vt:vector size="21" baseType="lpstr">
      <vt:lpstr>원본</vt:lpstr>
      <vt:lpstr>수식</vt:lpstr>
      <vt:lpstr>Microsoft Equation 3.0</vt:lpstr>
      <vt:lpstr>Parallel Computing School Team Project – Network Centrality</vt:lpstr>
      <vt:lpstr>Network</vt:lpstr>
      <vt:lpstr>Network</vt:lpstr>
      <vt:lpstr>Random Walk Centrality (RWC)</vt:lpstr>
      <vt:lpstr>Example</vt:lpstr>
      <vt:lpstr>Random Walk Centrality (RWC)</vt:lpstr>
      <vt:lpstr>Random Walk Centrality (RWC)</vt:lpstr>
      <vt:lpstr>Approximation</vt:lpstr>
      <vt:lpstr>Approximation</vt:lpstr>
      <vt:lpstr>Approximation</vt:lpstr>
      <vt:lpstr>Approximation</vt:lpstr>
      <vt:lpstr>Approximation</vt:lpstr>
      <vt:lpstr>Approximation</vt:lpstr>
      <vt:lpstr>Approximation</vt:lpstr>
      <vt:lpstr>Parallel Computing</vt:lpstr>
      <vt:lpstr>Parallel Computing</vt:lpstr>
      <vt:lpstr>Accuracy</vt:lpstr>
      <vt:lpstr>Speed</vt:lpstr>
    </vt:vector>
  </TitlesOfParts>
  <Company>UOS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 of Mean First Passage Time</dc:title>
  <dc:creator>Entropy</dc:creator>
  <cp:lastModifiedBy>김상우</cp:lastModifiedBy>
  <cp:revision>174</cp:revision>
  <dcterms:created xsi:type="dcterms:W3CDTF">2010-06-16T03:00:45Z</dcterms:created>
  <dcterms:modified xsi:type="dcterms:W3CDTF">2011-06-25T04:43:48Z</dcterms:modified>
</cp:coreProperties>
</file>